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5" r:id="rId2"/>
    <p:sldId id="259" r:id="rId3"/>
    <p:sldId id="257" r:id="rId4"/>
    <p:sldId id="258" r:id="rId5"/>
    <p:sldId id="256" r:id="rId6"/>
    <p:sldId id="260" r:id="rId7"/>
    <p:sldId id="261" r:id="rId8"/>
    <p:sldId id="263" r:id="rId9"/>
    <p:sldId id="262" r:id="rId10"/>
    <p:sldId id="264" r:id="rId11"/>
    <p:sldId id="266" r:id="rId12"/>
    <p:sldId id="267" r:id="rId1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116" d="100"/>
          <a:sy n="116" d="100"/>
        </p:scale>
        <p:origin x="2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C30E1A50-26C7-4F56-A0D7-97B6CA8688F7}" type="datetimeFigureOut">
              <a:rPr lang="en-US" smtClean="0"/>
              <a:t>10/16/2018</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0D125983-EAF7-468C-B979-9286ED211E9F}" type="slidenum">
              <a:rPr lang="en-US" smtClean="0"/>
              <a:t>‹#›</a:t>
            </a:fld>
            <a:endParaRPr lang="en-US"/>
          </a:p>
        </p:txBody>
      </p:sp>
    </p:spTree>
    <p:extLst>
      <p:ext uri="{BB962C8B-B14F-4D97-AF65-F5344CB8AC3E}">
        <p14:creationId xmlns:p14="http://schemas.microsoft.com/office/powerpoint/2010/main" val="2520376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4EB8E8C2-5F9A-4AF6-A6FC-9C184054FB19}" type="datetimeFigureOut">
              <a:rPr lang="en-US" smtClean="0"/>
              <a:t>10/16/2018</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5CF225FC-B53F-4757-B46A-FB62B13C8465}" type="slidenum">
              <a:rPr lang="en-US" smtClean="0"/>
              <a:t>‹#›</a:t>
            </a:fld>
            <a:endParaRPr lang="en-US"/>
          </a:p>
        </p:txBody>
      </p:sp>
    </p:spTree>
    <p:extLst>
      <p:ext uri="{BB962C8B-B14F-4D97-AF65-F5344CB8AC3E}">
        <p14:creationId xmlns:p14="http://schemas.microsoft.com/office/powerpoint/2010/main" val="2326422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F225FC-B53F-4757-B46A-FB62B13C8465}" type="slidenum">
              <a:rPr lang="en-US" smtClean="0"/>
              <a:t>1</a:t>
            </a:fld>
            <a:endParaRPr lang="en-US"/>
          </a:p>
        </p:txBody>
      </p:sp>
    </p:spTree>
    <p:extLst>
      <p:ext uri="{BB962C8B-B14F-4D97-AF65-F5344CB8AC3E}">
        <p14:creationId xmlns:p14="http://schemas.microsoft.com/office/powerpoint/2010/main" val="334828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EF2425-C50A-47B7-8F13-DD4B967B4CB6}" type="datetime1">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251489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5269-7549-4D8D-927C-F3769EB66E72}" type="datetime1">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40670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004FD-F422-4EF8-8A2A-9F6830FBEC7F}" type="datetime1">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5952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D50A1-74DF-436C-A7CD-68BA465A5EA2}" type="datetime1">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43252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571E1B-628B-4553-AF81-33502696A8CF}" type="datetime1">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381523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DF7D84-9A12-4443-A8CA-3CC2897F665E}" type="datetime1">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271384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FC79B5-1F70-4C7F-99D2-584741E8F1D9}" type="datetime1">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1408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E28887-659A-44C2-AFFC-EE9E7A709DFA}" type="datetime1">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297652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977A7-A577-487C-8C00-BB2799AA4D34}" type="datetime1">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4029121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97B6F2-1227-4F0F-9633-1CE86003AF97}" type="datetime1">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419208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DF9E90-D7B9-45B4-9D3D-7655D2A4ADE6}" type="datetime1">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56AEB4-1FDD-4176-B7A7-EA9BD1E2F2A2}" type="slidenum">
              <a:rPr lang="en-US" smtClean="0"/>
              <a:t>‹#›</a:t>
            </a:fld>
            <a:endParaRPr lang="en-US"/>
          </a:p>
        </p:txBody>
      </p:sp>
    </p:spTree>
    <p:extLst>
      <p:ext uri="{BB962C8B-B14F-4D97-AF65-F5344CB8AC3E}">
        <p14:creationId xmlns:p14="http://schemas.microsoft.com/office/powerpoint/2010/main" val="365255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0E411-2A8D-4FDD-A5E9-BBB548AFBF2A}" type="datetime1">
              <a:rPr lang="en-US" smtClean="0"/>
              <a:t>10/16/2018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6AEB4-1FDD-4176-B7A7-EA9BD1E2F2A2}" type="slidenum">
              <a:rPr lang="en-US" smtClean="0"/>
              <a:t>‹#›</a:t>
            </a:fld>
            <a:endParaRPr lang="en-US"/>
          </a:p>
        </p:txBody>
      </p:sp>
    </p:spTree>
    <p:extLst>
      <p:ext uri="{BB962C8B-B14F-4D97-AF65-F5344CB8AC3E}">
        <p14:creationId xmlns:p14="http://schemas.microsoft.com/office/powerpoint/2010/main" val="266339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8637" y="2043404"/>
            <a:ext cx="184731" cy="646331"/>
          </a:xfrm>
          <a:prstGeom prst="rect">
            <a:avLst/>
          </a:prstGeom>
          <a:noFill/>
        </p:spPr>
        <p:txBody>
          <a:bodyPr wrap="none" rtlCol="0">
            <a:spAutoFit/>
          </a:bodyPr>
          <a:lstStyle/>
          <a:p>
            <a:endParaRPr lang="en-US" dirty="0" smtClean="0"/>
          </a:p>
          <a:p>
            <a:endParaRPr lang="en-US" dirty="0"/>
          </a:p>
        </p:txBody>
      </p:sp>
      <p:pic>
        <p:nvPicPr>
          <p:cNvPr id="4" name="Picture 3"/>
          <p:cNvPicPr>
            <a:picLocks noChangeAspect="1"/>
          </p:cNvPicPr>
          <p:nvPr/>
        </p:nvPicPr>
        <p:blipFill>
          <a:blip r:embed="rId3"/>
          <a:stretch>
            <a:fillRect/>
          </a:stretch>
        </p:blipFill>
        <p:spPr>
          <a:xfrm>
            <a:off x="0" y="-142226"/>
            <a:ext cx="12192000" cy="7142452"/>
          </a:xfrm>
          <a:prstGeom prst="rect">
            <a:avLst/>
          </a:prstGeom>
        </p:spPr>
      </p:pic>
      <p:sp>
        <p:nvSpPr>
          <p:cNvPr id="5" name="TextBox 4"/>
          <p:cNvSpPr txBox="1"/>
          <p:nvPr/>
        </p:nvSpPr>
        <p:spPr>
          <a:xfrm>
            <a:off x="121452" y="205273"/>
            <a:ext cx="12070548" cy="2554545"/>
          </a:xfrm>
          <a:prstGeom prst="rect">
            <a:avLst/>
          </a:prstGeom>
          <a:noFill/>
        </p:spPr>
        <p:txBody>
          <a:bodyPr wrap="none" rtlCol="0">
            <a:spAutoFit/>
          </a:bodyPr>
          <a:lstStyle/>
          <a:p>
            <a:r>
              <a:rPr lang="en-US" sz="3200" dirty="0" smtClean="0"/>
              <a:t>Jeff Morrow- Post Fountain Fire Accessory Dwelling Unit (ADU) Survivor</a:t>
            </a:r>
          </a:p>
          <a:p>
            <a:r>
              <a:rPr lang="en-US" sz="3200" dirty="0"/>
              <a:t>1204 Willis Street</a:t>
            </a:r>
          </a:p>
          <a:p>
            <a:r>
              <a:rPr lang="en-US" sz="3200" dirty="0" smtClean="0"/>
              <a:t>General Contractor # 706844</a:t>
            </a:r>
          </a:p>
          <a:p>
            <a:r>
              <a:rPr lang="en-US" sz="3200" dirty="0" smtClean="0"/>
              <a:t>Affordable Housing Associates</a:t>
            </a:r>
          </a:p>
          <a:p>
            <a:r>
              <a:rPr lang="en-US" sz="3200" dirty="0" smtClean="0"/>
              <a:t>www.bigsmallhouses.com</a:t>
            </a:r>
            <a:endParaRPr lang="en-US" sz="3200" dirty="0"/>
          </a:p>
        </p:txBody>
      </p:sp>
      <p:sp>
        <p:nvSpPr>
          <p:cNvPr id="3" name="Slide Number Placeholder 2"/>
          <p:cNvSpPr>
            <a:spLocks noGrp="1"/>
          </p:cNvSpPr>
          <p:nvPr>
            <p:ph type="sldNum" sz="quarter" idx="12"/>
          </p:nvPr>
        </p:nvSpPr>
        <p:spPr/>
        <p:txBody>
          <a:bodyPr/>
          <a:lstStyle/>
          <a:p>
            <a:fld id="{BF56AEB4-1FDD-4176-B7A7-EA9BD1E2F2A2}" type="slidenum">
              <a:rPr lang="en-US" smtClean="0"/>
              <a:t>1</a:t>
            </a:fld>
            <a:endParaRPr lang="en-US"/>
          </a:p>
        </p:txBody>
      </p:sp>
    </p:spTree>
    <p:extLst>
      <p:ext uri="{BB962C8B-B14F-4D97-AF65-F5344CB8AC3E}">
        <p14:creationId xmlns:p14="http://schemas.microsoft.com/office/powerpoint/2010/main" val="3454278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343504"/>
            <a:ext cx="11958194" cy="5249408"/>
          </a:xfrm>
          <a:prstGeom prst="rect">
            <a:avLst/>
          </a:prstGeom>
        </p:spPr>
      </p:pic>
      <p:sp>
        <p:nvSpPr>
          <p:cNvPr id="7" name="TextBox 6"/>
          <p:cNvSpPr txBox="1"/>
          <p:nvPr/>
        </p:nvSpPr>
        <p:spPr>
          <a:xfrm>
            <a:off x="317242" y="266286"/>
            <a:ext cx="11448661" cy="1077218"/>
          </a:xfrm>
          <a:prstGeom prst="rect">
            <a:avLst/>
          </a:prstGeom>
          <a:noFill/>
        </p:spPr>
        <p:txBody>
          <a:bodyPr wrap="square" rtlCol="0">
            <a:spAutoFit/>
          </a:bodyPr>
          <a:lstStyle/>
          <a:p>
            <a:r>
              <a:rPr lang="en-US" sz="3200" i="1" dirty="0" smtClean="0"/>
              <a:t>What does Housing and Community Development say about </a:t>
            </a:r>
            <a:br>
              <a:rPr lang="en-US" sz="3200" i="1" dirty="0" smtClean="0"/>
            </a:br>
            <a:r>
              <a:rPr lang="en-US" sz="3200" i="1" dirty="0" smtClean="0"/>
              <a:t>non-compliance with state law?</a:t>
            </a:r>
          </a:p>
        </p:txBody>
      </p:sp>
      <p:sp>
        <p:nvSpPr>
          <p:cNvPr id="8" name="Down Arrow 7"/>
          <p:cNvSpPr/>
          <p:nvPr/>
        </p:nvSpPr>
        <p:spPr>
          <a:xfrm rot="1296042">
            <a:off x="10032764" y="1385128"/>
            <a:ext cx="1371599" cy="22258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4967" y="5096631"/>
            <a:ext cx="3716082" cy="923330"/>
          </a:xfrm>
          <a:prstGeom prst="rect">
            <a:avLst/>
          </a:prstGeom>
          <a:noFill/>
        </p:spPr>
        <p:txBody>
          <a:bodyPr wrap="none" lIns="91440" tIns="45720" rIns="91440" bIns="45720">
            <a:spAutoFit/>
          </a:bodyPr>
          <a:lstStyle/>
          <a:p>
            <a:pPr algn="ctr"/>
            <a:r>
              <a:rPr lang="en-US" sz="5400" b="1" i="1" cap="none" spc="0" dirty="0" smtClean="0">
                <a:ln w="22225">
                  <a:solidFill>
                    <a:schemeClr val="accent2"/>
                  </a:solidFill>
                  <a:prstDash val="solid"/>
                </a:ln>
                <a:solidFill>
                  <a:schemeClr val="accent2">
                    <a:lumMod val="40000"/>
                    <a:lumOff val="60000"/>
                  </a:schemeClr>
                </a:solidFill>
                <a:effectLst/>
              </a:rPr>
              <a:t>? Similarity?</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 name="Slide Number Placeholder 1"/>
          <p:cNvSpPr>
            <a:spLocks noGrp="1"/>
          </p:cNvSpPr>
          <p:nvPr>
            <p:ph type="sldNum" sz="quarter" idx="12"/>
          </p:nvPr>
        </p:nvSpPr>
        <p:spPr/>
        <p:txBody>
          <a:bodyPr/>
          <a:lstStyle/>
          <a:p>
            <a:fld id="{BF56AEB4-1FDD-4176-B7A7-EA9BD1E2F2A2}" type="slidenum">
              <a:rPr lang="en-US" smtClean="0"/>
              <a:t>10</a:t>
            </a:fld>
            <a:endParaRPr lang="en-US"/>
          </a:p>
        </p:txBody>
      </p:sp>
    </p:spTree>
    <p:extLst>
      <p:ext uri="{BB962C8B-B14F-4D97-AF65-F5344CB8AC3E}">
        <p14:creationId xmlns:p14="http://schemas.microsoft.com/office/powerpoint/2010/main" val="1042165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51" y="616566"/>
            <a:ext cx="11807765" cy="2246769"/>
          </a:xfrm>
          <a:prstGeom prst="rect">
            <a:avLst/>
          </a:prstGeom>
          <a:noFill/>
        </p:spPr>
        <p:txBody>
          <a:bodyPr wrap="square" rtlCol="0">
            <a:spAutoFit/>
          </a:bodyPr>
          <a:lstStyle/>
          <a:p>
            <a:r>
              <a:rPr lang="en-US" sz="2000" b="1" dirty="0" smtClean="0"/>
              <a:t>A regulatory problem exits.   The problem leads to an affordable housing crisis, homelessness, and blight.</a:t>
            </a:r>
          </a:p>
          <a:p>
            <a:endParaRPr lang="en-US" sz="2000" b="1" dirty="0"/>
          </a:p>
          <a:p>
            <a:r>
              <a:rPr lang="en-US" sz="2000" b="1" dirty="0" smtClean="0"/>
              <a:t>What to do about this regulatory problem?   Will this problem be addressed?</a:t>
            </a:r>
          </a:p>
          <a:p>
            <a:r>
              <a:rPr lang="en-US" sz="2000" b="1" dirty="0" smtClean="0"/>
              <a:t>Who will address the problem?   When will this problem be addressed?    How will this problem be addressed?</a:t>
            </a:r>
          </a:p>
          <a:p>
            <a:endParaRPr lang="en-US" sz="2000" b="1" dirty="0"/>
          </a:p>
          <a:p>
            <a:r>
              <a:rPr lang="en-US" sz="2000" b="1" dirty="0" smtClean="0"/>
              <a:t>One solution:  Adopt State law.  Positive outcomes will flow, including solutions for the homeless, cash flow support for homeowners, and affordable housing options for the disabled.   </a:t>
            </a: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3130621"/>
            <a:ext cx="4716786" cy="3727379"/>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893698" y="3415783"/>
            <a:ext cx="4298302" cy="3442217"/>
          </a:xfrm>
          <a:prstGeom prst="rect">
            <a:avLst/>
          </a:prstGeom>
        </p:spPr>
      </p:pic>
      <p:sp>
        <p:nvSpPr>
          <p:cNvPr id="5" name="Rectangle 4"/>
          <p:cNvSpPr/>
          <p:nvPr/>
        </p:nvSpPr>
        <p:spPr>
          <a:xfrm>
            <a:off x="3997645" y="2692083"/>
            <a:ext cx="3730188" cy="4247317"/>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HELP!!!</a:t>
            </a:r>
            <a:br>
              <a:rPr lang="en-US" sz="5400" b="1" cap="none" spc="0" dirty="0" smtClean="0">
                <a:ln w="22225">
                  <a:solidFill>
                    <a:schemeClr val="accent2"/>
                  </a:solidFill>
                  <a:prstDash val="solid"/>
                </a:ln>
                <a:solidFill>
                  <a:schemeClr val="accent2">
                    <a:lumMod val="40000"/>
                    <a:lumOff val="60000"/>
                  </a:schemeClr>
                </a:solidFill>
                <a:effectLst/>
              </a:rPr>
            </a:br>
            <a:r>
              <a:rPr lang="en-US" sz="5400" b="1" cap="none" spc="0" dirty="0" smtClean="0">
                <a:ln w="22225">
                  <a:solidFill>
                    <a:schemeClr val="accent2"/>
                  </a:solidFill>
                  <a:prstDash val="solid"/>
                </a:ln>
                <a:solidFill>
                  <a:schemeClr val="accent2">
                    <a:lumMod val="40000"/>
                    <a:lumOff val="60000"/>
                  </a:schemeClr>
                </a:solidFill>
                <a:effectLst/>
              </a:rPr>
              <a:t>Confusion</a:t>
            </a:r>
          </a:p>
          <a:p>
            <a:pPr algn="ctr"/>
            <a:r>
              <a:rPr lang="en-US" sz="5400" b="1" dirty="0" smtClean="0">
                <a:ln w="22225">
                  <a:solidFill>
                    <a:schemeClr val="accent2"/>
                  </a:solidFill>
                  <a:prstDash val="solid"/>
                </a:ln>
                <a:solidFill>
                  <a:schemeClr val="accent2">
                    <a:lumMod val="40000"/>
                    <a:lumOff val="60000"/>
                  </a:schemeClr>
                </a:solidFill>
              </a:rPr>
              <a:t>And</a:t>
            </a:r>
          </a:p>
          <a:p>
            <a:pPr algn="ctr"/>
            <a:r>
              <a:rPr lang="en-US" sz="5400" b="1" cap="none" spc="0" dirty="0" smtClean="0">
                <a:ln w="22225">
                  <a:solidFill>
                    <a:schemeClr val="accent2"/>
                  </a:solidFill>
                  <a:prstDash val="solid"/>
                </a:ln>
                <a:solidFill>
                  <a:schemeClr val="accent2">
                    <a:lumMod val="40000"/>
                    <a:lumOff val="60000"/>
                  </a:schemeClr>
                </a:solidFill>
                <a:effectLst/>
              </a:rPr>
              <a:t>Uncertainty </a:t>
            </a:r>
          </a:p>
          <a:p>
            <a:pPr algn="ctr"/>
            <a:r>
              <a:rPr lang="en-US" sz="5400" b="1" cap="none" spc="0" dirty="0" smtClean="0">
                <a:ln w="22225">
                  <a:solidFill>
                    <a:schemeClr val="accent2"/>
                  </a:solidFill>
                  <a:prstDash val="solid"/>
                </a:ln>
                <a:solidFill>
                  <a:schemeClr val="accent2">
                    <a:lumMod val="40000"/>
                    <a:lumOff val="60000"/>
                  </a:schemeClr>
                </a:solidFill>
                <a:effectLst/>
              </a:rPr>
              <a:t>Reign</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Slide Number Placeholder 5"/>
          <p:cNvSpPr>
            <a:spLocks noGrp="1"/>
          </p:cNvSpPr>
          <p:nvPr>
            <p:ph type="sldNum" sz="quarter" idx="12"/>
          </p:nvPr>
        </p:nvSpPr>
        <p:spPr/>
        <p:txBody>
          <a:bodyPr/>
          <a:lstStyle/>
          <a:p>
            <a:fld id="{BF56AEB4-1FDD-4176-B7A7-EA9BD1E2F2A2}" type="slidenum">
              <a:rPr lang="en-US" smtClean="0"/>
              <a:t>11</a:t>
            </a:fld>
            <a:endParaRPr lang="en-US"/>
          </a:p>
        </p:txBody>
      </p:sp>
    </p:spTree>
    <p:extLst>
      <p:ext uri="{BB962C8B-B14F-4D97-AF65-F5344CB8AC3E}">
        <p14:creationId xmlns:p14="http://schemas.microsoft.com/office/powerpoint/2010/main" val="2550147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0"/>
            <a:ext cx="5318449" cy="6858000"/>
          </a:xfrm>
          <a:prstGeom prst="rect">
            <a:avLst/>
          </a:prstGeom>
        </p:spPr>
      </p:pic>
      <p:sp>
        <p:nvSpPr>
          <p:cNvPr id="4" name="TextBox 3"/>
          <p:cNvSpPr txBox="1"/>
          <p:nvPr/>
        </p:nvSpPr>
        <p:spPr>
          <a:xfrm>
            <a:off x="5747341" y="263060"/>
            <a:ext cx="6131621" cy="6186309"/>
          </a:xfrm>
          <a:prstGeom prst="rect">
            <a:avLst/>
          </a:prstGeom>
          <a:noFill/>
        </p:spPr>
        <p:txBody>
          <a:bodyPr wrap="square" rtlCol="0">
            <a:spAutoFit/>
          </a:bodyPr>
          <a:lstStyle/>
          <a:p>
            <a:pPr marL="571500" indent="-571500">
              <a:buFont typeface="Arial" panose="020B0604020202020204" pitchFamily="34" charset="0"/>
              <a:buChar char="•"/>
            </a:pPr>
            <a:r>
              <a:rPr lang="en-US" sz="4400" dirty="0" smtClean="0"/>
              <a:t>Address regulation of ADUs in Redding.</a:t>
            </a:r>
          </a:p>
          <a:p>
            <a:pPr marL="571500" indent="-571500">
              <a:buFont typeface="Arial" panose="020B0604020202020204" pitchFamily="34" charset="0"/>
              <a:buChar char="•"/>
            </a:pPr>
            <a:endParaRPr lang="en-US" sz="4400" dirty="0"/>
          </a:p>
          <a:p>
            <a:pPr marL="571500" indent="-571500">
              <a:buFont typeface="Arial" panose="020B0604020202020204" pitchFamily="34" charset="0"/>
              <a:buChar char="•"/>
            </a:pPr>
            <a:r>
              <a:rPr lang="en-US" sz="4400" dirty="0" smtClean="0"/>
              <a:t>Adopt state law. </a:t>
            </a:r>
            <a:br>
              <a:rPr lang="en-US" sz="4400" dirty="0" smtClean="0"/>
            </a:br>
            <a:endParaRPr lang="en-US" sz="4400" dirty="0" smtClean="0"/>
          </a:p>
          <a:p>
            <a:pPr marL="571500" indent="-571500">
              <a:buFont typeface="Arial" panose="020B0604020202020204" pitchFamily="34" charset="0"/>
              <a:buChar char="•"/>
            </a:pPr>
            <a:r>
              <a:rPr lang="en-US" sz="4400" dirty="0" smtClean="0"/>
              <a:t>Support housing options for Ashley.</a:t>
            </a:r>
          </a:p>
          <a:p>
            <a:pPr marL="571500" indent="-571500">
              <a:buFont typeface="Arial" panose="020B0604020202020204" pitchFamily="34" charset="0"/>
              <a:buChar char="•"/>
            </a:pPr>
            <a:endParaRPr lang="en-US" sz="4400" dirty="0"/>
          </a:p>
          <a:p>
            <a:pPr marL="571500" indent="-571500">
              <a:buFont typeface="Arial" panose="020B0604020202020204" pitchFamily="34" charset="0"/>
              <a:buChar char="•"/>
            </a:pPr>
            <a:r>
              <a:rPr lang="en-US" sz="4400" dirty="0" smtClean="0"/>
              <a:t>Build ADUs, </a:t>
            </a:r>
            <a:r>
              <a:rPr lang="en-US" sz="4400" i="1" u="sng" dirty="0" smtClean="0"/>
              <a:t>NOW</a:t>
            </a:r>
            <a:r>
              <a:rPr lang="en-US" sz="4400" dirty="0" smtClean="0"/>
              <a:t>!</a:t>
            </a:r>
            <a:endParaRPr lang="en-US" sz="4400" dirty="0"/>
          </a:p>
        </p:txBody>
      </p:sp>
      <p:sp>
        <p:nvSpPr>
          <p:cNvPr id="3" name="Slide Number Placeholder 2"/>
          <p:cNvSpPr>
            <a:spLocks noGrp="1"/>
          </p:cNvSpPr>
          <p:nvPr>
            <p:ph type="sldNum" sz="quarter" idx="12"/>
          </p:nvPr>
        </p:nvSpPr>
        <p:spPr/>
        <p:txBody>
          <a:bodyPr/>
          <a:lstStyle/>
          <a:p>
            <a:fld id="{BF56AEB4-1FDD-4176-B7A7-EA9BD1E2F2A2}" type="slidenum">
              <a:rPr lang="en-US" smtClean="0"/>
              <a:t>12</a:t>
            </a:fld>
            <a:endParaRPr lang="en-US"/>
          </a:p>
        </p:txBody>
      </p:sp>
      <p:sp>
        <p:nvSpPr>
          <p:cNvPr id="5" name="Left Arrow 4"/>
          <p:cNvSpPr/>
          <p:nvPr/>
        </p:nvSpPr>
        <p:spPr>
          <a:xfrm rot="19654090">
            <a:off x="1474573" y="845440"/>
            <a:ext cx="1507524" cy="6837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rot="18840389">
            <a:off x="3470956" y="3163429"/>
            <a:ext cx="1507524" cy="6837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8094160">
            <a:off x="3554626" y="4657631"/>
            <a:ext cx="1507524" cy="68374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096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97580" cy="6858000"/>
          </a:xfrm>
          <a:prstGeom prst="rect">
            <a:avLst/>
          </a:prstGeom>
        </p:spPr>
      </p:pic>
      <p:sp>
        <p:nvSpPr>
          <p:cNvPr id="3" name="TextBox 2"/>
          <p:cNvSpPr txBox="1"/>
          <p:nvPr/>
        </p:nvSpPr>
        <p:spPr>
          <a:xfrm>
            <a:off x="5897580" y="0"/>
            <a:ext cx="6294420" cy="6555641"/>
          </a:xfrm>
          <a:prstGeom prst="rect">
            <a:avLst/>
          </a:prstGeom>
          <a:noFill/>
        </p:spPr>
        <p:txBody>
          <a:bodyPr wrap="square" rtlCol="0">
            <a:spAutoFit/>
          </a:bodyPr>
          <a:lstStyle/>
          <a:p>
            <a:r>
              <a:rPr lang="en-US" sz="2800" dirty="0" smtClean="0"/>
              <a:t>ACCESSORY DWELLING UNITS  (ADU)</a:t>
            </a:r>
          </a:p>
          <a:p>
            <a:endParaRPr lang="en-US" sz="2800" dirty="0"/>
          </a:p>
          <a:p>
            <a:r>
              <a:rPr lang="en-US" sz="2800" dirty="0" smtClean="0"/>
              <a:t>A new term describing a habitable structure allowed by right, subject to encouraging  state regulation.  </a:t>
            </a:r>
          </a:p>
          <a:p>
            <a:endParaRPr lang="en-US" sz="2800" dirty="0"/>
          </a:p>
          <a:p>
            <a:r>
              <a:rPr lang="en-US" sz="2800" dirty="0" smtClean="0"/>
              <a:t>Gone are terms like granny flat, 2</a:t>
            </a:r>
            <a:r>
              <a:rPr lang="en-US" sz="2800" baseline="30000" dirty="0" smtClean="0"/>
              <a:t>nd</a:t>
            </a:r>
            <a:r>
              <a:rPr lang="en-US" sz="2800" dirty="0" smtClean="0"/>
              <a:t> unit, pool house, or grandfathered in.  </a:t>
            </a:r>
          </a:p>
          <a:p>
            <a:endParaRPr lang="en-US" sz="2800" dirty="0"/>
          </a:p>
          <a:p>
            <a:r>
              <a:rPr lang="en-US" sz="2800" dirty="0" smtClean="0"/>
              <a:t>Accessory Dwelling Units are accessory structures converted or constructed for living, including kitchen, bath, and sleeping quarters; within spaces smaller than previously contemplated and in structures previously not allowed.</a:t>
            </a:r>
            <a:endParaRPr lang="en-US" sz="2800" dirty="0"/>
          </a:p>
        </p:txBody>
      </p:sp>
      <p:sp>
        <p:nvSpPr>
          <p:cNvPr id="4" name="Right Arrow 3"/>
          <p:cNvSpPr/>
          <p:nvPr/>
        </p:nvSpPr>
        <p:spPr>
          <a:xfrm rot="19843112">
            <a:off x="12945" y="3312367"/>
            <a:ext cx="2761861" cy="7744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787751" y="1903445"/>
            <a:ext cx="3909527" cy="2123658"/>
          </a:xfrm>
          <a:prstGeom prst="rect">
            <a:avLst/>
          </a:prstGeom>
          <a:noFill/>
        </p:spPr>
        <p:txBody>
          <a:bodyPr wrap="square" rtlCol="0">
            <a:spAutoFit/>
          </a:bodyPr>
          <a:lstStyle/>
          <a:p>
            <a:r>
              <a:rPr lang="en-US" sz="4400" dirty="0">
                <a:solidFill>
                  <a:schemeClr val="bg1"/>
                </a:solidFill>
              </a:rPr>
              <a:t>C</a:t>
            </a:r>
            <a:r>
              <a:rPr lang="en-US" sz="4400" dirty="0" smtClean="0">
                <a:solidFill>
                  <a:schemeClr val="bg1"/>
                </a:solidFill>
              </a:rPr>
              <a:t>over photo features </a:t>
            </a:r>
          </a:p>
          <a:p>
            <a:r>
              <a:rPr lang="en-US" sz="4400" dirty="0" smtClean="0">
                <a:solidFill>
                  <a:schemeClr val="bg1"/>
                </a:solidFill>
              </a:rPr>
              <a:t>tiny home?</a:t>
            </a:r>
            <a:endParaRPr lang="en-US" sz="4400" dirty="0">
              <a:solidFill>
                <a:schemeClr val="bg1"/>
              </a:solidFill>
            </a:endParaRPr>
          </a:p>
        </p:txBody>
      </p:sp>
      <p:sp>
        <p:nvSpPr>
          <p:cNvPr id="6" name="Slide Number Placeholder 5"/>
          <p:cNvSpPr>
            <a:spLocks noGrp="1"/>
          </p:cNvSpPr>
          <p:nvPr>
            <p:ph type="sldNum" sz="quarter" idx="12"/>
          </p:nvPr>
        </p:nvSpPr>
        <p:spPr/>
        <p:txBody>
          <a:bodyPr/>
          <a:lstStyle/>
          <a:p>
            <a:fld id="{BF56AEB4-1FDD-4176-B7A7-EA9BD1E2F2A2}" type="slidenum">
              <a:rPr lang="en-US" smtClean="0"/>
              <a:t>2</a:t>
            </a:fld>
            <a:endParaRPr lang="en-US"/>
          </a:p>
        </p:txBody>
      </p:sp>
    </p:spTree>
    <p:extLst>
      <p:ext uri="{BB962C8B-B14F-4D97-AF65-F5344CB8AC3E}">
        <p14:creationId xmlns:p14="http://schemas.microsoft.com/office/powerpoint/2010/main" val="2974924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365125"/>
            <a:ext cx="10958384" cy="3497748"/>
          </a:xfrm>
        </p:spPr>
        <p:txBody>
          <a:bodyPr>
            <a:normAutofit/>
          </a:bodyPr>
          <a:lstStyle/>
          <a:p>
            <a:pPr>
              <a:lnSpc>
                <a:spcPct val="100000"/>
              </a:lnSpc>
            </a:pPr>
            <a:r>
              <a:rPr lang="en-US" b="1" u="sng" dirty="0" smtClean="0"/>
              <a:t>STATE ADU REGULATIONS… DEREGULATE ADUS</a:t>
            </a:r>
            <a:r>
              <a:rPr lang="en-US" dirty="0" smtClean="0"/>
              <a:t>.</a:t>
            </a:r>
            <a:br>
              <a:rPr lang="en-US" dirty="0" smtClean="0"/>
            </a:br>
            <a:r>
              <a:rPr lang="en-US" dirty="0" smtClean="0"/>
              <a:t/>
            </a:r>
            <a:br>
              <a:rPr lang="en-US" dirty="0" smtClean="0"/>
            </a:br>
            <a:r>
              <a:rPr lang="en-US" b="1" u="sng" dirty="0" smtClean="0"/>
              <a:t>Local ADU Ordinances Must Comply</a:t>
            </a:r>
            <a:r>
              <a:rPr lang="en-US" dirty="0" smtClean="0"/>
              <a:t>.</a:t>
            </a:r>
            <a:endParaRPr lang="en-US" dirty="0"/>
          </a:p>
        </p:txBody>
      </p:sp>
      <p:sp>
        <p:nvSpPr>
          <p:cNvPr id="3" name="Content Placeholder 2"/>
          <p:cNvSpPr>
            <a:spLocks noGrp="1"/>
          </p:cNvSpPr>
          <p:nvPr>
            <p:ph idx="1"/>
          </p:nvPr>
        </p:nvSpPr>
        <p:spPr>
          <a:xfrm>
            <a:off x="0" y="3862873"/>
            <a:ext cx="12192000" cy="2995127"/>
          </a:xfrm>
        </p:spPr>
        <p:txBody>
          <a:bodyPr/>
          <a:lstStyle/>
          <a:p>
            <a:r>
              <a:rPr lang="en-US" b="1" dirty="0" smtClean="0"/>
              <a:t>§65852.150  </a:t>
            </a:r>
            <a:r>
              <a:rPr lang="en-US" dirty="0" smtClean="0"/>
              <a:t> </a:t>
            </a:r>
            <a:r>
              <a:rPr lang="en-US" dirty="0"/>
              <a:t>(b) It is the intent of the Legislature that an </a:t>
            </a:r>
            <a:r>
              <a:rPr lang="en-US" b="1" u="sng" dirty="0"/>
              <a:t>accessory dwelling unit ordinance</a:t>
            </a:r>
            <a:r>
              <a:rPr lang="en-US" dirty="0"/>
              <a:t> </a:t>
            </a:r>
            <a:r>
              <a:rPr lang="en-US" u="sng" dirty="0"/>
              <a:t>adopted by a local agency </a:t>
            </a:r>
            <a:r>
              <a:rPr lang="en-US" b="1" u="sng" dirty="0"/>
              <a:t>has the effect of</a:t>
            </a:r>
            <a:r>
              <a:rPr lang="en-US" dirty="0"/>
              <a:t> </a:t>
            </a:r>
            <a:r>
              <a:rPr lang="en-US" u="sng" dirty="0"/>
              <a:t>providing for the </a:t>
            </a:r>
            <a:r>
              <a:rPr lang="en-US" b="1" u="sng" dirty="0"/>
              <a:t>creation of accessory dwelling units</a:t>
            </a:r>
            <a:r>
              <a:rPr lang="en-US" dirty="0"/>
              <a:t> and that provisions in this ordinance relating to matters including unit size, parking, fees, and other requirements, </a:t>
            </a:r>
            <a:r>
              <a:rPr lang="en-US" b="1" u="sng" dirty="0"/>
              <a:t>are not so arbitrary, excessive, or burdensome so as to unreasonably restrict the ability of homeowners to create accessory dwelling units </a:t>
            </a:r>
            <a:r>
              <a:rPr lang="en-US" dirty="0"/>
              <a:t>in zones in which they are authorized by local ordinance.</a:t>
            </a:r>
          </a:p>
        </p:txBody>
      </p:sp>
      <p:sp>
        <p:nvSpPr>
          <p:cNvPr id="4" name="Slide Number Placeholder 3"/>
          <p:cNvSpPr>
            <a:spLocks noGrp="1"/>
          </p:cNvSpPr>
          <p:nvPr>
            <p:ph type="sldNum" sz="quarter" idx="12"/>
          </p:nvPr>
        </p:nvSpPr>
        <p:spPr/>
        <p:txBody>
          <a:bodyPr/>
          <a:lstStyle/>
          <a:p>
            <a:fld id="{BF56AEB4-1FDD-4176-B7A7-EA9BD1E2F2A2}" type="slidenum">
              <a:rPr lang="en-US" smtClean="0"/>
              <a:t>3</a:t>
            </a:fld>
            <a:endParaRPr lang="en-US"/>
          </a:p>
        </p:txBody>
      </p:sp>
    </p:spTree>
    <p:extLst>
      <p:ext uri="{BB962C8B-B14F-4D97-AF65-F5344CB8AC3E}">
        <p14:creationId xmlns:p14="http://schemas.microsoft.com/office/powerpoint/2010/main" val="2515832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29"/>
            <a:ext cx="10515600" cy="3040548"/>
          </a:xfrm>
        </p:spPr>
        <p:txBody>
          <a:bodyPr>
            <a:normAutofit fontScale="90000"/>
          </a:bodyPr>
          <a:lstStyle/>
          <a:p>
            <a:r>
              <a:rPr lang="en-US" b="1" dirty="0" smtClean="0"/>
              <a:t>REGS CONTAIN A WORK AROUND?!</a:t>
            </a:r>
            <a:r>
              <a:rPr lang="en-US" dirty="0" smtClean="0"/>
              <a:t/>
            </a:r>
            <a:br>
              <a:rPr lang="en-US" dirty="0" smtClean="0"/>
            </a:br>
            <a:r>
              <a:rPr lang="en-US" dirty="0"/>
              <a:t/>
            </a:r>
            <a:br>
              <a:rPr lang="en-US" dirty="0"/>
            </a:br>
            <a:r>
              <a:rPr lang="en-US" dirty="0" smtClean="0"/>
              <a:t>ADUs </a:t>
            </a:r>
            <a:r>
              <a:rPr lang="en-US" b="1" u="sng" dirty="0" smtClean="0"/>
              <a:t>shall</a:t>
            </a:r>
            <a:r>
              <a:rPr lang="en-US" dirty="0" smtClean="0"/>
              <a:t> be allowed.  Why did Affordable Housing Associates fail in 3 of 3 ADU submissions?</a:t>
            </a:r>
            <a:br>
              <a:rPr lang="en-US" dirty="0" smtClean="0"/>
            </a:br>
            <a:r>
              <a:rPr lang="en-US" dirty="0"/>
              <a:t/>
            </a:r>
            <a:br>
              <a:rPr lang="en-US" dirty="0"/>
            </a:br>
            <a:r>
              <a:rPr lang="en-US" dirty="0" smtClean="0"/>
              <a:t>Why?  Redding’s ADU ordinance has problems.</a:t>
            </a:r>
            <a:endParaRPr lang="en-US" dirty="0"/>
          </a:p>
        </p:txBody>
      </p:sp>
      <p:sp>
        <p:nvSpPr>
          <p:cNvPr id="3" name="Content Placeholder 2"/>
          <p:cNvSpPr>
            <a:spLocks noGrp="1"/>
          </p:cNvSpPr>
          <p:nvPr>
            <p:ph idx="1"/>
          </p:nvPr>
        </p:nvSpPr>
        <p:spPr>
          <a:xfrm>
            <a:off x="692188" y="3480484"/>
            <a:ext cx="10515600" cy="3334204"/>
          </a:xfrm>
        </p:spPr>
        <p:txBody>
          <a:bodyPr/>
          <a:lstStyle/>
          <a:p>
            <a:r>
              <a:rPr lang="en-US" b="1" dirty="0" smtClean="0"/>
              <a:t>§ 65852.2  </a:t>
            </a:r>
            <a:r>
              <a:rPr lang="en-US" dirty="0" smtClean="0"/>
              <a:t> </a:t>
            </a:r>
            <a:r>
              <a:rPr lang="en-US" b="1" dirty="0"/>
              <a:t>(</a:t>
            </a:r>
            <a:r>
              <a:rPr lang="en-US" b="1" u="sng" dirty="0"/>
              <a:t>e) Notwithstanding subdivisions (a) to (d),</a:t>
            </a:r>
            <a:r>
              <a:rPr lang="en-US" dirty="0"/>
              <a:t> inclusive, a </a:t>
            </a:r>
            <a:r>
              <a:rPr lang="en-US" b="1" u="sng" dirty="0"/>
              <a:t>local agency</a:t>
            </a:r>
            <a:r>
              <a:rPr lang="en-US" b="1" dirty="0"/>
              <a:t> </a:t>
            </a:r>
            <a:r>
              <a:rPr lang="en-US" b="1" u="sng" dirty="0"/>
              <a:t>shall</a:t>
            </a:r>
            <a:r>
              <a:rPr lang="en-US" u="sng" dirty="0"/>
              <a:t> </a:t>
            </a:r>
            <a:r>
              <a:rPr lang="en-US" dirty="0" err="1"/>
              <a:t>ministerially</a:t>
            </a:r>
            <a:r>
              <a:rPr lang="en-US" dirty="0"/>
              <a:t> </a:t>
            </a:r>
            <a:r>
              <a:rPr lang="en-US" b="1" u="sng" dirty="0"/>
              <a:t>approve</a:t>
            </a:r>
            <a:r>
              <a:rPr lang="en-US" b="1" dirty="0"/>
              <a:t> </a:t>
            </a:r>
            <a:r>
              <a:rPr lang="en-US" dirty="0"/>
              <a:t>an application for </a:t>
            </a:r>
            <a:r>
              <a:rPr lang="en-US" b="1" u="sng" dirty="0"/>
              <a:t>a building permit to create within a zone for single-family use</a:t>
            </a:r>
            <a:r>
              <a:rPr lang="en-US" dirty="0"/>
              <a:t> </a:t>
            </a:r>
            <a:r>
              <a:rPr lang="en-US" b="1" u="sng" dirty="0"/>
              <a:t>one accessory dwelling unit</a:t>
            </a:r>
            <a:r>
              <a:rPr lang="en-US" dirty="0"/>
              <a:t> per single-family lot if the unit is </a:t>
            </a:r>
            <a:r>
              <a:rPr lang="en-US" b="1" u="sng" dirty="0"/>
              <a:t>contained within</a:t>
            </a:r>
            <a:r>
              <a:rPr lang="en-US" dirty="0"/>
              <a:t> the existing space </a:t>
            </a:r>
            <a:r>
              <a:rPr lang="en-US" b="1" dirty="0"/>
              <a:t>of </a:t>
            </a:r>
            <a:r>
              <a:rPr lang="en-US" b="1" u="sng" dirty="0"/>
              <a:t>a single-family residence</a:t>
            </a:r>
            <a:r>
              <a:rPr lang="en-US" b="1" dirty="0"/>
              <a:t> </a:t>
            </a:r>
            <a:r>
              <a:rPr lang="en-US" b="1" u="sng" dirty="0"/>
              <a:t>or accessory structure</a:t>
            </a:r>
            <a:r>
              <a:rPr lang="en-US" dirty="0"/>
              <a:t>, including, but not limited to, a studio, pool house, or other similar structure, has independent exterior access from the existing residence, and the side and rear setbacks are sufficient for fire safety. </a:t>
            </a:r>
          </a:p>
        </p:txBody>
      </p:sp>
      <p:sp>
        <p:nvSpPr>
          <p:cNvPr id="4" name="Slide Number Placeholder 3"/>
          <p:cNvSpPr>
            <a:spLocks noGrp="1"/>
          </p:cNvSpPr>
          <p:nvPr>
            <p:ph type="sldNum" sz="quarter" idx="12"/>
          </p:nvPr>
        </p:nvSpPr>
        <p:spPr/>
        <p:txBody>
          <a:bodyPr/>
          <a:lstStyle/>
          <a:p>
            <a:fld id="{BF56AEB4-1FDD-4176-B7A7-EA9BD1E2F2A2}" type="slidenum">
              <a:rPr lang="en-US" smtClean="0"/>
              <a:t>4</a:t>
            </a:fld>
            <a:endParaRPr lang="en-US"/>
          </a:p>
        </p:txBody>
      </p:sp>
      <p:sp>
        <p:nvSpPr>
          <p:cNvPr id="5" name="Up Arrow 4"/>
          <p:cNvSpPr/>
          <p:nvPr/>
        </p:nvSpPr>
        <p:spPr>
          <a:xfrm rot="8513106">
            <a:off x="2010030" y="2757151"/>
            <a:ext cx="716692" cy="88144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485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298" y="2426074"/>
            <a:ext cx="8350898" cy="4431926"/>
          </a:xfrm>
          <a:prstGeom prst="rect">
            <a:avLst/>
          </a:prstGeom>
        </p:spPr>
      </p:pic>
      <p:sp>
        <p:nvSpPr>
          <p:cNvPr id="5" name="TextBox 4"/>
          <p:cNvSpPr txBox="1"/>
          <p:nvPr/>
        </p:nvSpPr>
        <p:spPr>
          <a:xfrm>
            <a:off x="121298" y="-17430"/>
            <a:ext cx="12204440" cy="2246769"/>
          </a:xfrm>
          <a:prstGeom prst="rect">
            <a:avLst/>
          </a:prstGeom>
          <a:noFill/>
        </p:spPr>
        <p:txBody>
          <a:bodyPr wrap="square" rtlCol="0">
            <a:spAutoFit/>
          </a:bodyPr>
          <a:lstStyle/>
          <a:p>
            <a:r>
              <a:rPr lang="en-US" sz="2400" dirty="0" smtClean="0"/>
              <a:t>REDDING INVESTED IN A LOCAL ADU ORDINANCE, MANY JURISDICITONS DID NOT.</a:t>
            </a:r>
          </a:p>
          <a:p>
            <a:endParaRPr lang="en-US" sz="2400" dirty="0"/>
          </a:p>
          <a:p>
            <a:r>
              <a:rPr lang="en-US" sz="2400" dirty="0" smtClean="0"/>
              <a:t>JURISDICTIONS NOT SUBMITTING A LOCAL ADU ORDINANCE DEFER TO STATE ADU LAW.</a:t>
            </a:r>
          </a:p>
          <a:p>
            <a:endParaRPr lang="en-US" sz="2800" dirty="0" smtClean="0"/>
          </a:p>
          <a:p>
            <a:r>
              <a:rPr lang="en-US" sz="2800" dirty="0" smtClean="0"/>
              <a:t>Ordinances are not reviewed.  Submission does not indicate compliance.</a:t>
            </a:r>
            <a:endParaRPr lang="en-US" sz="2800" dirty="0"/>
          </a:p>
          <a:p>
            <a:r>
              <a:rPr lang="en-US" sz="1200" dirty="0" smtClean="0"/>
              <a:t>Source:  http://www.hcd.ca.gov/policy-research/AccessoryDwellingUnits.shtml#ordinance</a:t>
            </a:r>
            <a:endParaRPr lang="en-US" sz="1200" dirty="0"/>
          </a:p>
        </p:txBody>
      </p:sp>
      <p:sp>
        <p:nvSpPr>
          <p:cNvPr id="2" name="Slide Number Placeholder 1"/>
          <p:cNvSpPr>
            <a:spLocks noGrp="1"/>
          </p:cNvSpPr>
          <p:nvPr>
            <p:ph type="sldNum" sz="quarter" idx="12"/>
          </p:nvPr>
        </p:nvSpPr>
        <p:spPr/>
        <p:txBody>
          <a:bodyPr/>
          <a:lstStyle/>
          <a:p>
            <a:fld id="{BF56AEB4-1FDD-4176-B7A7-EA9BD1E2F2A2}" type="slidenum">
              <a:rPr lang="en-US" smtClean="0"/>
              <a:t>5</a:t>
            </a:fld>
            <a:endParaRPr lang="en-US" dirty="0"/>
          </a:p>
        </p:txBody>
      </p:sp>
    </p:spTree>
    <p:extLst>
      <p:ext uri="{BB962C8B-B14F-4D97-AF65-F5344CB8AC3E}">
        <p14:creationId xmlns:p14="http://schemas.microsoft.com/office/powerpoint/2010/main" val="2737077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9118" y="93306"/>
            <a:ext cx="5495731" cy="7171194"/>
          </a:xfrm>
          <a:prstGeom prst="rect">
            <a:avLst/>
          </a:prstGeom>
          <a:noFill/>
        </p:spPr>
        <p:txBody>
          <a:bodyPr wrap="square" rtlCol="0">
            <a:spAutoFit/>
          </a:bodyPr>
          <a:lstStyle/>
          <a:p>
            <a:r>
              <a:rPr lang="en-US" sz="2000" b="1" dirty="0" smtClean="0"/>
              <a:t>Issues surrounding Redding’s ADU law raised</a:t>
            </a:r>
            <a:r>
              <a:rPr lang="en-US" sz="2000" b="1" dirty="0"/>
              <a:t>:</a:t>
            </a:r>
            <a:endParaRPr lang="en-US" sz="2000" b="1" dirty="0" smtClean="0"/>
          </a:p>
          <a:p>
            <a:endParaRPr lang="en-US" b="1" dirty="0" smtClean="0"/>
          </a:p>
          <a:p>
            <a:r>
              <a:rPr lang="en-US" b="1" dirty="0" smtClean="0"/>
              <a:t>1)  ADU if no single family (post fire housing issue)</a:t>
            </a:r>
          </a:p>
          <a:p>
            <a:r>
              <a:rPr lang="en-US" b="1" dirty="0" smtClean="0"/>
              <a:t>2)  Size Limitation (500 </a:t>
            </a:r>
            <a:r>
              <a:rPr lang="en-US" b="1" dirty="0" err="1" smtClean="0"/>
              <a:t>s.f.</a:t>
            </a:r>
            <a:r>
              <a:rPr lang="en-US" b="1" dirty="0" smtClean="0"/>
              <a:t> minimum vs 150 </a:t>
            </a:r>
            <a:r>
              <a:rPr lang="en-US" b="1" dirty="0" err="1" smtClean="0"/>
              <a:t>s.f.</a:t>
            </a:r>
            <a:r>
              <a:rPr lang="en-US" b="1" dirty="0" smtClean="0"/>
              <a:t> state)</a:t>
            </a:r>
          </a:p>
          <a:p>
            <a:r>
              <a:rPr lang="en-US" b="1" dirty="0" smtClean="0"/>
              <a:t>3)  Lot Size:  (No downtown neighborhood ADUs)</a:t>
            </a:r>
          </a:p>
          <a:p>
            <a:r>
              <a:rPr lang="en-US" b="1" dirty="0" smtClean="0"/>
              <a:t>4)  Height Limitations (Story and a half construction)</a:t>
            </a:r>
          </a:p>
          <a:p>
            <a:r>
              <a:rPr lang="en-US" b="1" dirty="0" smtClean="0"/>
              <a:t>5)  Neighborhood compatibility vs residence similarity</a:t>
            </a:r>
          </a:p>
          <a:p>
            <a:r>
              <a:rPr lang="en-US" b="1" dirty="0" smtClean="0"/>
              <a:t>6)  Owner Occupancy Restrictions</a:t>
            </a:r>
            <a:br>
              <a:rPr lang="en-US" b="1" dirty="0" smtClean="0"/>
            </a:br>
            <a:r>
              <a:rPr lang="en-US" b="1" dirty="0" smtClean="0"/>
              <a:t>7)  Short term rental prohibitions</a:t>
            </a:r>
          </a:p>
          <a:p>
            <a:r>
              <a:rPr lang="en-US" b="1" dirty="0" smtClean="0"/>
              <a:t>8)  Developer fees if under 500 square feet</a:t>
            </a:r>
          </a:p>
          <a:p>
            <a:r>
              <a:rPr lang="en-US" b="1" dirty="0" smtClean="0"/>
              <a:t>9)  Phased construction</a:t>
            </a:r>
          </a:p>
          <a:p>
            <a:r>
              <a:rPr lang="en-US" b="1" dirty="0" smtClean="0"/>
              <a:t>10)</a:t>
            </a:r>
            <a:r>
              <a:rPr lang="en-US" b="1" dirty="0" err="1" smtClean="0"/>
              <a:t>Homelite</a:t>
            </a:r>
            <a:r>
              <a:rPr lang="en-US" b="1" dirty="0" smtClean="0"/>
              <a:t> COR fees</a:t>
            </a:r>
          </a:p>
          <a:p>
            <a:endParaRPr lang="en-US" b="1" dirty="0"/>
          </a:p>
          <a:p>
            <a:r>
              <a:rPr lang="en-US" sz="2000" b="1" dirty="0" smtClean="0"/>
              <a:t>Additionally: </a:t>
            </a:r>
            <a:r>
              <a:rPr lang="en-US" b="1" dirty="0" smtClean="0"/>
              <a:t/>
            </a:r>
            <a:br>
              <a:rPr lang="en-US" b="1" dirty="0" smtClean="0"/>
            </a:br>
            <a:endParaRPr lang="en-US" b="1" dirty="0" smtClean="0"/>
          </a:p>
          <a:p>
            <a:r>
              <a:rPr lang="en-US" b="1" dirty="0" smtClean="0"/>
              <a:t>Accessory structure conversion</a:t>
            </a:r>
            <a:br>
              <a:rPr lang="en-US" b="1" dirty="0" smtClean="0"/>
            </a:br>
            <a:r>
              <a:rPr lang="en-US" b="1" dirty="0" smtClean="0"/>
              <a:t>Replacement of covered parking</a:t>
            </a:r>
            <a:br>
              <a:rPr lang="en-US" b="1" dirty="0" smtClean="0"/>
            </a:br>
            <a:r>
              <a:rPr lang="en-US" b="1" dirty="0" smtClean="0"/>
              <a:t>Lofts, ladders, and attic space</a:t>
            </a:r>
            <a:endParaRPr lang="en-US" b="1" dirty="0" smtClean="0"/>
          </a:p>
          <a:p>
            <a:r>
              <a:rPr lang="en-US" b="1" dirty="0" smtClean="0"/>
              <a:t>Appendix Q, California Building Code amendments</a:t>
            </a:r>
            <a:br>
              <a:rPr lang="en-US" b="1" dirty="0" smtClean="0"/>
            </a:br>
            <a:r>
              <a:rPr lang="en-US" b="1" dirty="0" smtClean="0"/>
              <a:t/>
            </a:r>
            <a:br>
              <a:rPr lang="en-US" b="1" dirty="0" smtClean="0"/>
            </a:br>
            <a:r>
              <a:rPr lang="en-US" sz="2400" b="1" dirty="0" smtClean="0"/>
              <a:t>Plus:</a:t>
            </a:r>
            <a:br>
              <a:rPr lang="en-US" sz="2400" b="1" dirty="0" smtClean="0"/>
            </a:br>
            <a:r>
              <a:rPr lang="en-US" b="1" dirty="0" smtClean="0"/>
              <a:t/>
            </a:r>
            <a:br>
              <a:rPr lang="en-US" b="1" dirty="0" smtClean="0"/>
            </a:br>
            <a:r>
              <a:rPr lang="en-US" b="1" dirty="0" smtClean="0"/>
              <a:t>New $75 affordable housing recording fee</a:t>
            </a:r>
          </a:p>
          <a:p>
            <a:endParaRPr lang="en-US" dirty="0"/>
          </a:p>
          <a:p>
            <a:endParaRPr lang="en-US" dirty="0" smtClean="0"/>
          </a:p>
        </p:txBody>
      </p:sp>
      <p:pic>
        <p:nvPicPr>
          <p:cNvPr id="4" name="Picture 3"/>
          <p:cNvPicPr>
            <a:picLocks noChangeAspect="1"/>
          </p:cNvPicPr>
          <p:nvPr/>
        </p:nvPicPr>
        <p:blipFill>
          <a:blip r:embed="rId2"/>
          <a:stretch>
            <a:fillRect/>
          </a:stretch>
        </p:blipFill>
        <p:spPr>
          <a:xfrm>
            <a:off x="194646" y="0"/>
            <a:ext cx="5039827" cy="6858000"/>
          </a:xfrm>
          <a:prstGeom prst="rect">
            <a:avLst/>
          </a:prstGeom>
        </p:spPr>
      </p:pic>
      <p:sp>
        <p:nvSpPr>
          <p:cNvPr id="2" name="Slide Number Placeholder 1"/>
          <p:cNvSpPr>
            <a:spLocks noGrp="1"/>
          </p:cNvSpPr>
          <p:nvPr>
            <p:ph type="sldNum" sz="quarter" idx="12"/>
          </p:nvPr>
        </p:nvSpPr>
        <p:spPr/>
        <p:txBody>
          <a:bodyPr/>
          <a:lstStyle/>
          <a:p>
            <a:fld id="{BF56AEB4-1FDD-4176-B7A7-EA9BD1E2F2A2}" type="slidenum">
              <a:rPr lang="en-US" smtClean="0"/>
              <a:t>6</a:t>
            </a:fld>
            <a:endParaRPr lang="en-US"/>
          </a:p>
        </p:txBody>
      </p:sp>
    </p:spTree>
    <p:extLst>
      <p:ext uri="{BB962C8B-B14F-4D97-AF65-F5344CB8AC3E}">
        <p14:creationId xmlns:p14="http://schemas.microsoft.com/office/powerpoint/2010/main" val="1058513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49793"/>
            <a:ext cx="12192000" cy="4608207"/>
          </a:xfrm>
          <a:prstGeom prst="rect">
            <a:avLst/>
          </a:prstGeom>
        </p:spPr>
      </p:pic>
      <p:pic>
        <p:nvPicPr>
          <p:cNvPr id="2" name="Picture 1"/>
          <p:cNvPicPr>
            <a:picLocks noChangeAspect="1"/>
          </p:cNvPicPr>
          <p:nvPr/>
        </p:nvPicPr>
        <p:blipFill>
          <a:blip r:embed="rId3"/>
          <a:stretch>
            <a:fillRect/>
          </a:stretch>
        </p:blipFill>
        <p:spPr>
          <a:xfrm>
            <a:off x="7154837" y="0"/>
            <a:ext cx="5042016" cy="3700650"/>
          </a:xfrm>
          <a:prstGeom prst="rect">
            <a:avLst/>
          </a:prstGeom>
        </p:spPr>
      </p:pic>
      <p:sp>
        <p:nvSpPr>
          <p:cNvPr id="5" name="Left-Right Arrow 4"/>
          <p:cNvSpPr/>
          <p:nvPr/>
        </p:nvSpPr>
        <p:spPr>
          <a:xfrm rot="3239030">
            <a:off x="8810879" y="2862515"/>
            <a:ext cx="2407140" cy="326571"/>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5314"/>
            <a:ext cx="6988629" cy="2000548"/>
          </a:xfrm>
          <a:prstGeom prst="rect">
            <a:avLst/>
          </a:prstGeom>
          <a:noFill/>
        </p:spPr>
        <p:txBody>
          <a:bodyPr wrap="square" rtlCol="0">
            <a:spAutoFit/>
          </a:bodyPr>
          <a:lstStyle/>
          <a:p>
            <a:r>
              <a:rPr lang="en-US" sz="2800" dirty="0" smtClean="0"/>
              <a:t>Issue #1 of 10-  </a:t>
            </a:r>
          </a:p>
          <a:p>
            <a:r>
              <a:rPr lang="en-US" sz="2400" dirty="0" smtClean="0"/>
              <a:t>No ADU if no single family residence?  </a:t>
            </a:r>
          </a:p>
          <a:p>
            <a:endParaRPr lang="en-US" dirty="0"/>
          </a:p>
          <a:p>
            <a:r>
              <a:rPr lang="en-US" dirty="0" smtClean="0"/>
              <a:t>Reasonable post-fire concern for planners.</a:t>
            </a:r>
          </a:p>
          <a:p>
            <a:endParaRPr lang="en-US" dirty="0"/>
          </a:p>
          <a:p>
            <a:r>
              <a:rPr lang="en-US" dirty="0" smtClean="0"/>
              <a:t>Shown is an example of a post-fire ADU, followed by a residence.</a:t>
            </a:r>
            <a:endParaRPr lang="en-US" dirty="0"/>
          </a:p>
        </p:txBody>
      </p:sp>
      <p:sp>
        <p:nvSpPr>
          <p:cNvPr id="3" name="Slide Number Placeholder 2"/>
          <p:cNvSpPr>
            <a:spLocks noGrp="1"/>
          </p:cNvSpPr>
          <p:nvPr>
            <p:ph type="sldNum" sz="quarter" idx="12"/>
          </p:nvPr>
        </p:nvSpPr>
        <p:spPr/>
        <p:txBody>
          <a:bodyPr/>
          <a:lstStyle/>
          <a:p>
            <a:fld id="{BF56AEB4-1FDD-4176-B7A7-EA9BD1E2F2A2}" type="slidenum">
              <a:rPr lang="en-US" smtClean="0"/>
              <a:t>7</a:t>
            </a:fld>
            <a:endParaRPr lang="en-US"/>
          </a:p>
        </p:txBody>
      </p:sp>
    </p:spTree>
    <p:extLst>
      <p:ext uri="{BB962C8B-B14F-4D97-AF65-F5344CB8AC3E}">
        <p14:creationId xmlns:p14="http://schemas.microsoft.com/office/powerpoint/2010/main" val="1470010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897580" cy="6858000"/>
          </a:xfrm>
          <a:prstGeom prst="rect">
            <a:avLst/>
          </a:prstGeom>
        </p:spPr>
      </p:pic>
      <p:pic>
        <p:nvPicPr>
          <p:cNvPr id="3" name="Picture 2"/>
          <p:cNvPicPr>
            <a:picLocks noChangeAspect="1"/>
          </p:cNvPicPr>
          <p:nvPr/>
        </p:nvPicPr>
        <p:blipFill>
          <a:blip r:embed="rId3"/>
          <a:stretch>
            <a:fillRect/>
          </a:stretch>
        </p:blipFill>
        <p:spPr>
          <a:xfrm>
            <a:off x="0" y="3209731"/>
            <a:ext cx="5900677" cy="3648268"/>
          </a:xfrm>
          <a:prstGeom prst="rect">
            <a:avLst/>
          </a:prstGeom>
        </p:spPr>
      </p:pic>
      <p:sp>
        <p:nvSpPr>
          <p:cNvPr id="4" name="TextBox 3"/>
          <p:cNvSpPr txBox="1"/>
          <p:nvPr/>
        </p:nvSpPr>
        <p:spPr>
          <a:xfrm>
            <a:off x="5897580" y="65903"/>
            <a:ext cx="6294420" cy="4247317"/>
          </a:xfrm>
          <a:prstGeom prst="rect">
            <a:avLst/>
          </a:prstGeom>
          <a:noFill/>
        </p:spPr>
        <p:txBody>
          <a:bodyPr wrap="square" rtlCol="0">
            <a:spAutoFit/>
          </a:bodyPr>
          <a:lstStyle/>
          <a:p>
            <a:r>
              <a:rPr lang="en-US" sz="3600" dirty="0" smtClean="0"/>
              <a:t>Issue #2 of 10   Unit Size</a:t>
            </a:r>
          </a:p>
          <a:p>
            <a:endParaRPr lang="en-US" dirty="0"/>
          </a:p>
          <a:p>
            <a:r>
              <a:rPr lang="en-US" dirty="0" smtClean="0"/>
              <a:t>Redding’s ordinance requires 500 square feet, while state</a:t>
            </a:r>
          </a:p>
          <a:p>
            <a:r>
              <a:rPr lang="en-US" dirty="0"/>
              <a:t>l</a:t>
            </a:r>
            <a:r>
              <a:rPr lang="en-US" dirty="0" smtClean="0"/>
              <a:t>aw mandates at least an efficiency unit be allowed, which is 150 square foot minimum.</a:t>
            </a:r>
          </a:p>
          <a:p>
            <a:endParaRPr lang="en-US" dirty="0"/>
          </a:p>
          <a:p>
            <a:r>
              <a:rPr lang="en-US" i="1" dirty="0" smtClean="0"/>
              <a:t>§ 65852.2 (c</a:t>
            </a:r>
            <a:r>
              <a:rPr lang="en-US" i="1" dirty="0"/>
              <a:t>) </a:t>
            </a:r>
            <a:r>
              <a:rPr lang="en-US" i="1" dirty="0" smtClean="0"/>
              <a:t>”A </a:t>
            </a:r>
            <a:r>
              <a:rPr lang="en-US" i="1" dirty="0"/>
              <a:t>local agency may establish minimum and maximum unit size requirements for both attached and detached accessory dwelling units. No minimum or maximum size for an accessory dwelling unit, or size based upon a percentage of the proposed or existing primary dwelling, shall be established by ordinance for either attached or detached dwellings that does not permit at least an efficiency unit to be constructed in compliance with local development standards</a:t>
            </a:r>
            <a:r>
              <a:rPr lang="en-US" i="1" dirty="0" smtClean="0"/>
              <a:t>.”</a:t>
            </a:r>
            <a:endParaRPr lang="en-US" dirty="0"/>
          </a:p>
        </p:txBody>
      </p:sp>
      <p:sp>
        <p:nvSpPr>
          <p:cNvPr id="5" name="Slide Number Placeholder 4"/>
          <p:cNvSpPr>
            <a:spLocks noGrp="1"/>
          </p:cNvSpPr>
          <p:nvPr>
            <p:ph type="sldNum" sz="quarter" idx="12"/>
          </p:nvPr>
        </p:nvSpPr>
        <p:spPr/>
        <p:txBody>
          <a:bodyPr/>
          <a:lstStyle/>
          <a:p>
            <a:fld id="{BF56AEB4-1FDD-4176-B7A7-EA9BD1E2F2A2}" type="slidenum">
              <a:rPr lang="en-US" smtClean="0"/>
              <a:t>8</a:t>
            </a:fld>
            <a:endParaRPr lang="en-US"/>
          </a:p>
        </p:txBody>
      </p:sp>
      <p:sp>
        <p:nvSpPr>
          <p:cNvPr id="6" name="Left Arrow 5"/>
          <p:cNvSpPr/>
          <p:nvPr/>
        </p:nvSpPr>
        <p:spPr>
          <a:xfrm rot="3019814">
            <a:off x="8015417" y="4325444"/>
            <a:ext cx="1499286" cy="8814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rot="18204649">
            <a:off x="4061254" y="3912973"/>
            <a:ext cx="1647568" cy="112858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296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88" y="0"/>
            <a:ext cx="5774223" cy="6858000"/>
          </a:xfrm>
          <a:prstGeom prst="rect">
            <a:avLst/>
          </a:prstGeom>
        </p:spPr>
      </p:pic>
      <p:sp>
        <p:nvSpPr>
          <p:cNvPr id="3" name="TextBox 2"/>
          <p:cNvSpPr txBox="1"/>
          <p:nvPr/>
        </p:nvSpPr>
        <p:spPr>
          <a:xfrm>
            <a:off x="5756988" y="65314"/>
            <a:ext cx="5800698" cy="5940088"/>
          </a:xfrm>
          <a:prstGeom prst="rect">
            <a:avLst/>
          </a:prstGeom>
          <a:noFill/>
        </p:spPr>
        <p:txBody>
          <a:bodyPr wrap="square" rtlCol="0">
            <a:spAutoFit/>
          </a:bodyPr>
          <a:lstStyle/>
          <a:p>
            <a:r>
              <a:rPr lang="en-US" sz="2400" dirty="0" smtClean="0"/>
              <a:t>Issue #3 of 10:  The sixty foot lot rule.</a:t>
            </a:r>
          </a:p>
          <a:p>
            <a:endParaRPr lang="en-US" dirty="0"/>
          </a:p>
          <a:p>
            <a:r>
              <a:rPr lang="en-US" dirty="0"/>
              <a:t>California’s guiding philosophy describing ADUs is to </a:t>
            </a:r>
            <a:endParaRPr lang="en-US" dirty="0" smtClean="0"/>
          </a:p>
          <a:p>
            <a:endParaRPr lang="en-US" dirty="0"/>
          </a:p>
          <a:p>
            <a:r>
              <a:rPr lang="en-US" dirty="0" smtClean="0"/>
              <a:t>“</a:t>
            </a:r>
            <a:r>
              <a:rPr lang="en-US" i="1" dirty="0"/>
              <a:t>not unreasonably restrict the ability of homeowners to create ADUs.  Standards…must not be designed or applied in a manner that burdens the development of ADUs and should maximize the potential for ADU development</a:t>
            </a:r>
            <a:r>
              <a:rPr lang="en-US" dirty="0"/>
              <a:t>.”  </a:t>
            </a:r>
            <a:endParaRPr lang="en-US" dirty="0" smtClean="0"/>
          </a:p>
          <a:p>
            <a:r>
              <a:rPr lang="en-US" sz="1400" i="1" dirty="0" smtClean="0"/>
              <a:t>(Source:  HCD Memoranda on ADUs)</a:t>
            </a:r>
          </a:p>
          <a:p>
            <a:endParaRPr lang="en-US" dirty="0"/>
          </a:p>
          <a:p>
            <a:r>
              <a:rPr lang="en-US" dirty="0" smtClean="0"/>
              <a:t>The sixty foot rule prohibits ADUs in residential districts that would otherwise allow an ADU.</a:t>
            </a:r>
          </a:p>
          <a:p>
            <a:endParaRPr lang="en-US" dirty="0"/>
          </a:p>
          <a:p>
            <a:r>
              <a:rPr lang="en-US" dirty="0" smtClean="0"/>
              <a:t> An example of lack of compliance?              Absolutely.</a:t>
            </a:r>
          </a:p>
          <a:p>
            <a:endParaRPr lang="en-US" dirty="0"/>
          </a:p>
          <a:p>
            <a:endParaRPr lang="en-US" dirty="0" smtClean="0"/>
          </a:p>
          <a:p>
            <a:endParaRPr lang="en-US" dirty="0"/>
          </a:p>
          <a:p>
            <a:r>
              <a:rPr lang="en-US" dirty="0" smtClean="0"/>
              <a:t>3 of 3 from a list of ten (10) indicates compliance issues.</a:t>
            </a:r>
            <a:endParaRPr lang="en-US" dirty="0"/>
          </a:p>
          <a:p>
            <a:endParaRPr lang="en-US" dirty="0" smtClean="0"/>
          </a:p>
          <a:p>
            <a:r>
              <a:rPr lang="en-US" b="1" dirty="0" smtClean="0"/>
              <a:t>Simply, having so many issues relative to ADUs in Redding burdens the development of ADUs.</a:t>
            </a:r>
            <a:endParaRPr lang="en-US" b="1" dirty="0"/>
          </a:p>
        </p:txBody>
      </p:sp>
      <p:sp>
        <p:nvSpPr>
          <p:cNvPr id="4" name="Slide Number Placeholder 3"/>
          <p:cNvSpPr>
            <a:spLocks noGrp="1"/>
          </p:cNvSpPr>
          <p:nvPr>
            <p:ph type="sldNum" sz="quarter" idx="12"/>
          </p:nvPr>
        </p:nvSpPr>
        <p:spPr/>
        <p:txBody>
          <a:bodyPr/>
          <a:lstStyle/>
          <a:p>
            <a:fld id="{BF56AEB4-1FDD-4176-B7A7-EA9BD1E2F2A2}" type="slidenum">
              <a:rPr lang="en-US" smtClean="0"/>
              <a:t>9</a:t>
            </a:fld>
            <a:endParaRPr lang="en-US"/>
          </a:p>
        </p:txBody>
      </p:sp>
    </p:spTree>
    <p:extLst>
      <p:ext uri="{BB962C8B-B14F-4D97-AF65-F5344CB8AC3E}">
        <p14:creationId xmlns:p14="http://schemas.microsoft.com/office/powerpoint/2010/main" val="3286348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TotalTime>
  <Words>551</Words>
  <Application>Microsoft Office PowerPoint</Application>
  <PresentationFormat>Widescreen</PresentationFormat>
  <Paragraphs>98</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STATE ADU REGULATIONS… DEREGULATE ADUS.  Local ADU Ordinances Must Comply.</vt:lpstr>
      <vt:lpstr>REGS CONTAIN A WORK AROUND?!  ADUs shall be allowed.  Why did Affordable Housing Associates fail in 3 of 3 ADU submissions?  Why?  Redding’s ADU ordinance has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44</cp:revision>
  <cp:lastPrinted>2018-10-17T00:23:32Z</cp:lastPrinted>
  <dcterms:created xsi:type="dcterms:W3CDTF">2018-10-16T14:23:44Z</dcterms:created>
  <dcterms:modified xsi:type="dcterms:W3CDTF">2018-10-17T15:43:49Z</dcterms:modified>
</cp:coreProperties>
</file>